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  <p:sldMasterId id="2147483663" r:id="rId5"/>
  </p:sldMasterIdLst>
  <p:notesMasterIdLst>
    <p:notesMasterId r:id="rId17"/>
  </p:notesMasterIdLst>
  <p:sldIdLst>
    <p:sldId id="256" r:id="rId6"/>
    <p:sldId id="312" r:id="rId7"/>
    <p:sldId id="293" r:id="rId8"/>
    <p:sldId id="367" r:id="rId9"/>
    <p:sldId id="368" r:id="rId10"/>
    <p:sldId id="373" r:id="rId11"/>
    <p:sldId id="374" r:id="rId12"/>
    <p:sldId id="376" r:id="rId13"/>
    <p:sldId id="377" r:id="rId14"/>
    <p:sldId id="375" r:id="rId15"/>
    <p:sldId id="3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73"/>
    <p:restoredTop sz="84956"/>
  </p:normalViewPr>
  <p:slideViewPr>
    <p:cSldViewPr snapToGrid="0">
      <p:cViewPr varScale="1">
        <p:scale>
          <a:sx n="134" d="100"/>
          <a:sy n="134" d="100"/>
        </p:scale>
        <p:origin x="18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5/6/25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1E3D-EE41-75C8-85E3-349FA0E1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84D1E-4AF6-523B-A4FB-B3857979C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FEC994-0D6B-5E95-3482-24BF74644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A4F59-9862-468D-39BA-080C2B0D5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EA81C-EB0D-CF08-0D08-956CF31EE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D4CFE-8A7F-E5E5-5AF3-E5610CB81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02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136C-981C-CD6C-A369-EA5C54386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3E452D-0DAF-E58C-9A30-884242E5B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6107-8453-6A21-1294-DB66861F3A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B3316-8EF6-2DFC-3D73-23C3962C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4EC9F-F128-4E3F-38B3-F4417D9F4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B00AC-7DBB-B0EA-9087-8E8CB86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34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EC39-9017-7468-4A1A-E59C9D4F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2A7E3-4DFA-5E8D-31D5-F646374D7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967EA-72DB-C621-1047-09798F2A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865BC-EBAD-236E-2DE5-802AE624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34C25-FFAB-79D6-0334-889F498AF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1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29D95D-E0CE-9755-4BE1-CE70EC7DBD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3F19F-544D-6750-87E0-C64F5697D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351DF-5349-1051-047D-2B482FDE8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7F57-B65C-3C46-0AEB-9126BF168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08C82-2941-B02E-65F1-3910F567B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03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4D6A-8FFE-9010-6B80-0D3AF7386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C118D-ED74-9896-00B7-30E4B4A25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323C3-E703-C5F2-391E-8CAC9B48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22A4-3FA3-0497-439D-8B89F518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749B8-4480-A15F-DBDA-F96FBF7E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94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EC907-23BF-774E-B09C-A6EDA349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7B3C-0071-EA5F-E094-0A5F8BA3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E5657-1F64-B5C8-4E74-1198B07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EB8B4-21E7-E875-972F-EEC0FFBCC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FBC84-32CB-DB27-3B87-426A4455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46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731D-55DE-9F2E-D8F1-9F7901B4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54E67-3FF6-9CA9-19B0-BAE377597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D3602-A4B9-EEDC-D418-DBA902A0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191DD-F832-3E44-06D4-705F978C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153C8-631D-52DA-1D1F-9AB3BAA54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3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EC00-030F-EEF0-BBD3-B4BCD0C1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A5933-6FAA-BE25-BE4F-77CDE9DD7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8AEAA-01EF-E67B-AB25-033F1D6B0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167D8-463A-88CB-1C03-DA41BAB2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BB2B6-6FDF-F153-8EDF-ECDD1CF2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2DB40-37E2-212A-E54E-A16DA2A2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2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5F1C-FE2C-552B-60FB-C0750038D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5BCAD-478D-69A3-442E-A1D5E8DE9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CA36F-BDC3-0F57-4154-BE339EFB9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FCE88-BF92-7F4A-897F-C8FEC659B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BB82C-E030-FA61-FAFD-B54C56B38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7F690D-3586-F612-11C6-A80D659F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4C747-A73E-1780-F029-9DFBB169B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BDA9CA-83C2-D1C7-21B7-6FA25166E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29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89B16-62D2-B1D7-9274-7136D7DF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13A322-70BB-30CF-1857-7E86A1E1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04FC9-3B87-F0F0-F1D4-5C3F9D34F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44135-0C6B-FEBA-C238-C6ED680E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42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030674-323E-719E-847D-E7CDD6D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0ED06-D6B5-E3F1-EF87-A5B3BEBDE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C7977-127F-31BF-1FC4-A505D26D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3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5/22/25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44CD1A-3BC0-35A7-1271-C9A2721E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7290-ABC5-D2DE-246C-6112AA0C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399A2-2D16-B325-562F-69CC7B6FD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BD3D-D725-30B5-953E-59F82ABB8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5D0B8-BC2A-A712-AFCB-8584FB641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8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295775"/>
            <a:ext cx="10997600" cy="1779205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Deploying and Utilizing the NVIDIA Grace Hopper Superchip: The CU Boulder Research Computing Experience </a:t>
            </a:r>
            <a:endParaRPr lang="en-U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C403B-8E11-1502-F326-6E014BD7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r>
              <a:rPr lang="en-US" sz="4400" dirty="0">
                <a:latin typeface="Century Gothic" panose="020B0502020202020204" pitchFamily="34" charset="0"/>
              </a:rPr>
              <a:t>How can you run on the GH200s?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CB998-4FE8-B0F1-A161-2E44AE64A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7213"/>
            <a:ext cx="10515600" cy="3686901"/>
          </a:xfrm>
        </p:spPr>
        <p:txBody>
          <a:bodyPr/>
          <a:lstStyle/>
          <a:p>
            <a:r>
              <a:rPr lang="en-US" dirty="0"/>
              <a:t>Submit a ticket to </a:t>
            </a:r>
            <a:r>
              <a:rPr lang="en-US" dirty="0">
                <a:hlinkClick r:id="rId2"/>
              </a:rPr>
              <a:t>rc-help@colorado.edu</a:t>
            </a:r>
            <a:endParaRPr lang="en-US" dirty="0"/>
          </a:p>
          <a:p>
            <a:pPr lvl="1"/>
            <a:r>
              <a:rPr lang="en-US" dirty="0"/>
              <a:t>In subject include:</a:t>
            </a:r>
          </a:p>
          <a:p>
            <a:pPr lvl="2"/>
            <a:r>
              <a:rPr lang="en-US" dirty="0"/>
              <a:t>You are interested in running “X application” on the GH200s</a:t>
            </a:r>
          </a:p>
          <a:p>
            <a:pPr lvl="1"/>
            <a:r>
              <a:rPr lang="en-US" dirty="0"/>
              <a:t>In the email body:</a:t>
            </a:r>
          </a:p>
          <a:p>
            <a:pPr lvl="2"/>
            <a:r>
              <a:rPr lang="en-US" dirty="0"/>
              <a:t>Short description of what your workflow does</a:t>
            </a:r>
          </a:p>
          <a:p>
            <a:pPr lvl="2"/>
            <a:r>
              <a:rPr lang="en-US" dirty="0"/>
              <a:t>Why you believe the GH200s would be beneficial to your workflow</a:t>
            </a:r>
          </a:p>
          <a:p>
            <a:pPr lvl="2"/>
            <a:r>
              <a:rPr lang="en-US" dirty="0"/>
              <a:t>Provide us with Linux paths to the code you would like to run </a:t>
            </a:r>
          </a:p>
          <a:p>
            <a:pPr lvl="2"/>
            <a:r>
              <a:rPr lang="en-US" dirty="0"/>
              <a:t>If possible, any </a:t>
            </a:r>
            <a:r>
              <a:rPr lang="en-US" dirty="0" err="1"/>
              <a:t>JobIDs</a:t>
            </a:r>
            <a:r>
              <a:rPr lang="en-US" dirty="0"/>
              <a:t> of this workflow you have ran on a GPU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4570B-B054-690F-FA5F-03F561D49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0451C6-1699-E4E7-8F54-82A5A8040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518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27CB9-43F6-15FF-D1B8-A796CE8EE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C5411-4E05-8B6C-37D7-6A10F93E7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167" y="1661233"/>
            <a:ext cx="5621383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Century Gothic"/>
              </a:rPr>
              <a:t>Slides: </a:t>
            </a:r>
            <a:r>
              <a:rPr lang="en-US" sz="3200" b="1" dirty="0">
                <a:solidFill>
                  <a:schemeClr val="accent1"/>
                </a:solidFill>
                <a:latin typeface="Century Gothic"/>
              </a:rPr>
              <a:t>https://</a:t>
            </a:r>
            <a:r>
              <a:rPr lang="en-US" sz="3200" b="1" dirty="0" err="1">
                <a:solidFill>
                  <a:schemeClr val="accent1"/>
                </a:solidFill>
                <a:latin typeface="Century Gothic"/>
              </a:rPr>
              <a:t>github.com</a:t>
            </a:r>
            <a:r>
              <a:rPr lang="en-US" sz="3200" b="1" dirty="0">
                <a:solidFill>
                  <a:schemeClr val="accent1"/>
                </a:solidFill>
                <a:latin typeface="Century Gothic"/>
              </a:rPr>
              <a:t>/</a:t>
            </a:r>
            <a:r>
              <a:rPr lang="en-US" sz="3200" b="1" dirty="0" err="1">
                <a:solidFill>
                  <a:schemeClr val="accent1"/>
                </a:solidFill>
                <a:latin typeface="Century Gothic"/>
              </a:rPr>
              <a:t>ResearchComputing</a:t>
            </a:r>
            <a:r>
              <a:rPr lang="en-US" sz="3200" b="1" dirty="0">
                <a:solidFill>
                  <a:schemeClr val="accent1"/>
                </a:solidFill>
                <a:latin typeface="Century Gothic"/>
              </a:rPr>
              <a:t>/rmacc_2025</a:t>
            </a:r>
            <a:endParaRPr lang="en-US" sz="3200" dirty="0">
              <a:solidFill>
                <a:schemeClr val="accent1"/>
              </a:solidFill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8BFF0-49AF-92C3-4E98-F2BDE0C0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6D086-C6C5-4DE1-483C-4A0B46A25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1EC149-5DA5-B168-3DB0-C49B0BF2F177}"/>
              </a:ext>
            </a:extLst>
          </p:cNvPr>
          <p:cNvSpPr txBox="1"/>
          <p:nvPr/>
        </p:nvSpPr>
        <p:spPr>
          <a:xfrm>
            <a:off x="931817" y="435015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/>
              <a:t>Thank you! </a:t>
            </a:r>
            <a:endParaRPr lang="en-US" sz="4800" dirty="0"/>
          </a:p>
        </p:txBody>
      </p:sp>
      <p:pic>
        <p:nvPicPr>
          <p:cNvPr id="8" name="Picture 7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3BB79773-D087-F85B-D9D8-20A385D10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3550" y="1307647"/>
            <a:ext cx="4235450" cy="419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632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728270" y="212725"/>
            <a:ext cx="9863531" cy="1635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Deploying and Utilizing the NVIDIA Grace Hopper Superchip: The CU Boulder Research Computing Experience </a:t>
            </a:r>
            <a:endParaRPr lang="en-US" sz="40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590551" y="2660143"/>
            <a:ext cx="6019800" cy="329844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Presenter: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2500" b="1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www.rc.colorado.edu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rc-help@colorado.edu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</a:p>
          <a:p>
            <a:pPr marL="177800" indent="-196850">
              <a:spcBef>
                <a:spcPts val="800"/>
              </a:spcBef>
              <a:buSzPts val="2500"/>
              <a:buFont typeface="Arial"/>
              <a:buChar char="•"/>
            </a:pPr>
            <a:r>
              <a:rPr lang="en-US" sz="2500" dirty="0"/>
              <a:t>Slides: </a:t>
            </a:r>
            <a:r>
              <a:rPr lang="en-US" sz="2500" dirty="0">
                <a:solidFill>
                  <a:schemeClr val="hlink"/>
                </a:solidFill>
                <a:latin typeface="Arial"/>
                <a:cs typeface="Arial"/>
              </a:rPr>
              <a:t>https://github.com/ResearchComputing/rmacc_2025</a:t>
            </a:r>
          </a:p>
        </p:txBody>
      </p:sp>
      <p:pic>
        <p:nvPicPr>
          <p:cNvPr id="5" name="Picture 4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989D21B7-19EE-09C3-633F-B8DBEA3E0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2480888"/>
            <a:ext cx="3511550" cy="34777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Session Overview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GH200 architecture overview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GH200 software stack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Beta testing phase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Successful use cases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Potential future directions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How can you run on the GH200s?</a:t>
            </a:r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9BBBF-BC01-F25F-E1BD-5EF34FADF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GH200 architecture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3411A-EC20-4D3C-B020-6D025ED82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301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Grace Hopper Superchip (GH200) is a newer chip provided by NVIDIA. Its unique architecture allows the GPU and CPU to efficiently share and exchange memory. 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0BF2D-6A22-DF69-53E2-165D1D419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D516F7-DDFC-CC79-9099-2A8A6C116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 descr="A diagram of a computer processor&#10;&#10;AI-generated content may be incorrect.">
            <a:extLst>
              <a:ext uri="{FF2B5EF4-FFF2-40B4-BE49-F238E27FC236}">
                <a16:creationId xmlns:a16="http://schemas.microsoft.com/office/drawing/2014/main" id="{6729EFBE-FABE-98B1-FC31-336868977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056" y="2380493"/>
            <a:ext cx="7654836" cy="3509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04D743-9ED5-7490-7E64-0E092803F073}"/>
              </a:ext>
            </a:extLst>
          </p:cNvPr>
          <p:cNvSpPr txBox="1"/>
          <p:nvPr/>
        </p:nvSpPr>
        <p:spPr>
          <a:xfrm>
            <a:off x="2090056" y="5890001"/>
            <a:ext cx="90656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 provided by https://</a:t>
            </a:r>
            <a:r>
              <a:rPr lang="en-US" sz="1400" dirty="0" err="1"/>
              <a:t>resources.nvidia.com</a:t>
            </a:r>
            <a:r>
              <a:rPr lang="en-US" sz="1400" dirty="0"/>
              <a:t>/</a:t>
            </a:r>
            <a:r>
              <a:rPr lang="en-US" sz="1400" dirty="0" err="1"/>
              <a:t>en</a:t>
            </a:r>
            <a:r>
              <a:rPr lang="en-US" sz="1400" dirty="0"/>
              <a:t>-us-grace-</a:t>
            </a:r>
            <a:r>
              <a:rPr lang="en-US" sz="1400" dirty="0" err="1"/>
              <a:t>cpu</a:t>
            </a:r>
            <a:r>
              <a:rPr lang="en-US" sz="1400" dirty="0"/>
              <a:t>/</a:t>
            </a:r>
            <a:r>
              <a:rPr lang="en-US" sz="1400" dirty="0" err="1"/>
              <a:t>nvidia</a:t>
            </a:r>
            <a:r>
              <a:rPr lang="en-US" sz="1400" dirty="0"/>
              <a:t>-grace-hopper</a:t>
            </a:r>
          </a:p>
        </p:txBody>
      </p:sp>
    </p:spTree>
    <p:extLst>
      <p:ext uri="{BB962C8B-B14F-4D97-AF65-F5344CB8AC3E}">
        <p14:creationId xmlns:p14="http://schemas.microsoft.com/office/powerpoint/2010/main" val="1005491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66E71-62DD-74B7-7A8B-C443EA434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Specifications for our 2 GH200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36C5A-000B-A1A5-A811-BA91984A5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Grace CPU has 72 cores and roughly 480 GB of RAM</a:t>
            </a:r>
          </a:p>
          <a:p>
            <a:pPr lvl="1"/>
            <a:r>
              <a:rPr lang="en-US" dirty="0"/>
              <a:t>Arm based (Neoverse V2)</a:t>
            </a:r>
          </a:p>
          <a:p>
            <a:r>
              <a:rPr lang="en-US" dirty="0"/>
              <a:t>Hopper GPU has roughly 100 GB of VRAM</a:t>
            </a:r>
          </a:p>
          <a:p>
            <a:r>
              <a:rPr lang="en-US" dirty="0"/>
              <a:t>CPU and GPU are connected via </a:t>
            </a:r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NVIDIA NVLink-C2C</a:t>
            </a:r>
          </a:p>
          <a:p>
            <a:pPr lvl="1"/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This enables efficient and seamless memory transfer between the two components 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FAST I/O speed (512 GB/s)</a:t>
            </a:r>
          </a:p>
          <a:p>
            <a:pPr lvl="1"/>
            <a:r>
              <a:rPr lang="en-US" dirty="0">
                <a:solidFill>
                  <a:srgbClr val="1A1A1A"/>
                </a:solidFill>
                <a:latin typeface="NVIDIA Sans"/>
              </a:rPr>
              <a:t>Top I/O speeds only apply to the SSD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Roughly 1.7 TB of usable SSD on the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1C97-F7E7-7C73-3D4B-DC4E653E8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4EB0D-2288-6D42-DC1B-478F6D671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55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F375A-9C85-7CD3-FCA4-2977EFAD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6525"/>
            <a:ext cx="7802881" cy="956991"/>
          </a:xfrm>
        </p:spPr>
        <p:txBody>
          <a:bodyPr>
            <a:norm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GH200 software stack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7B114-4ADE-CDC2-86C9-693D4BDF7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2116"/>
            <a:ext cx="10515600" cy="444478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Due to the unique architecture, we opted for a curated software stack. We currently provide:</a:t>
            </a:r>
          </a:p>
          <a:p>
            <a:pPr marL="0" indent="0">
              <a:buNone/>
            </a:pPr>
            <a:endParaRPr lang="en-US" sz="1300" dirty="0"/>
          </a:p>
          <a:p>
            <a:r>
              <a:rPr lang="en-US" dirty="0"/>
              <a:t>CUDA compilers through NVIDIA HPC SDK e.g. </a:t>
            </a:r>
            <a:r>
              <a:rPr lang="en-US" dirty="0" err="1"/>
              <a:t>nvcc</a:t>
            </a:r>
            <a:r>
              <a:rPr lang="en-US" dirty="0"/>
              <a:t>, </a:t>
            </a:r>
            <a:r>
              <a:rPr lang="en-US" dirty="0" err="1"/>
              <a:t>nvc</a:t>
            </a:r>
            <a:r>
              <a:rPr lang="en-US" dirty="0"/>
              <a:t>++</a:t>
            </a:r>
          </a:p>
          <a:p>
            <a:r>
              <a:rPr lang="en-US" dirty="0"/>
              <a:t>CUDNN libraries </a:t>
            </a:r>
          </a:p>
          <a:p>
            <a:r>
              <a:rPr lang="en-US" dirty="0" err="1"/>
              <a:t>Miniforge</a:t>
            </a:r>
            <a:r>
              <a:rPr lang="en-US" dirty="0"/>
              <a:t> (mamba and </a:t>
            </a:r>
            <a:r>
              <a:rPr lang="en-US" dirty="0" err="1"/>
              <a:t>conda</a:t>
            </a:r>
            <a:r>
              <a:rPr lang="en-US" dirty="0"/>
              <a:t>)</a:t>
            </a:r>
          </a:p>
          <a:p>
            <a:pPr lvl="1">
              <a:spcAft>
                <a:spcPts val="300"/>
              </a:spcAft>
            </a:pPr>
            <a:r>
              <a:rPr lang="en-US" dirty="0"/>
              <a:t>We found that most libraries that provided a </a:t>
            </a:r>
            <a:r>
              <a:rPr lang="en-US"/>
              <a:t>aarch64 version </a:t>
            </a:r>
            <a:r>
              <a:rPr lang="en-US" dirty="0"/>
              <a:t>with GPU capabilities, worked on the GH200s</a:t>
            </a:r>
          </a:p>
          <a:p>
            <a:r>
              <a:rPr lang="en-US" dirty="0" err="1"/>
              <a:t>Apptainer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 large selection of compatible containers are available through NVIDIA’s NGC catalog 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8BD24-630B-7F5D-D5DE-82197AD4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B8C9B-B020-FF74-1E8A-188345999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742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AC074-5F8E-D7F2-7AE3-46F66C2A2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sz="4400" dirty="0">
                <a:latin typeface="Century Gothic" panose="020B0502020202020204" pitchFamily="34" charset="0"/>
              </a:rPr>
              <a:t>Beta testing phase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366DC-6871-64B5-F12C-51A639AAF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0789"/>
            <a:ext cx="10515600" cy="47661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To identify issues and workflows that best run on the GH200s, we initiated a beta testing phase.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This is directed towards users with established GPU workflows on either our A100 or MI100 GPUs</a:t>
            </a:r>
          </a:p>
          <a:p>
            <a:r>
              <a:rPr lang="en-US" dirty="0"/>
              <a:t>An initial consultation is held to determine if the workflow is appropriate for the GH200s </a:t>
            </a:r>
          </a:p>
          <a:p>
            <a:r>
              <a:rPr lang="en-US" dirty="0"/>
              <a:t>Once approved, we set up the software on the GH200s, onboard the user to the nodes, and provide hands-on support for any issues encountered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E76D7-B703-C23C-565A-A7E1DFFF8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9ED88D-3A7B-DFB5-F177-1E1350FA1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616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1907A-2D4B-F14B-B430-ECB22BA5A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Successful use cases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B9F2B-D256-DC94-42D7-CEA00E5CC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/>
              <a:t>All users in the beta testing phase reported that they would not be able to run their workflows, if it were not for the GH200s </a:t>
            </a:r>
          </a:p>
          <a:p>
            <a:r>
              <a:rPr lang="en-US" dirty="0"/>
              <a:t>CNN  </a:t>
            </a:r>
          </a:p>
          <a:p>
            <a:r>
              <a:rPr lang="en-US" dirty="0"/>
              <a:t>XGBOOST </a:t>
            </a:r>
          </a:p>
          <a:p>
            <a:r>
              <a:rPr lang="en-US" dirty="0"/>
              <a:t>Computer vision </a:t>
            </a:r>
          </a:p>
          <a:p>
            <a:r>
              <a:rPr lang="en-US" dirty="0"/>
              <a:t>Inference for Large Language Models</a:t>
            </a:r>
          </a:p>
          <a:p>
            <a:pPr lvl="1"/>
            <a:r>
              <a:rPr lang="en-US" dirty="0"/>
              <a:t>We were able to run Llama 3.1 405b (requires ~300 GB of memory)</a:t>
            </a:r>
          </a:p>
          <a:p>
            <a:r>
              <a:rPr lang="en-US" dirty="0"/>
              <a:t>Training large models and hyperparameter tuning </a:t>
            </a:r>
          </a:p>
          <a:p>
            <a:pPr lvl="1"/>
            <a:r>
              <a:rPr lang="en-US" dirty="0"/>
              <a:t>We have seen at least 2X speedup, some users reported 10X speedup 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9C50F-5587-0757-475B-8FD90F2E4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F12DCC-7BB9-1809-2087-97CC85688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759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8DF23-A22A-E6B1-6FC4-5B0A3A11D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/>
              <a:t>Potential future directions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0FC8B-CEEA-DA38-61EB-5BA321227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7"/>
            <a:ext cx="10515600" cy="4837907"/>
          </a:xfrm>
        </p:spPr>
        <p:txBody>
          <a:bodyPr>
            <a:normAutofit fontScale="92500"/>
          </a:bodyPr>
          <a:lstStyle/>
          <a:p>
            <a:r>
              <a:rPr lang="en-US" dirty="0"/>
              <a:t>Currently moving out of the beta testing phase</a:t>
            </a:r>
          </a:p>
          <a:p>
            <a:pPr lvl="1"/>
            <a:r>
              <a:rPr lang="en-US" dirty="0"/>
              <a:t>Will not open the GH200s systemwide, but will have a QoS that users will be added to </a:t>
            </a:r>
          </a:p>
          <a:p>
            <a:pPr lvl="1"/>
            <a:r>
              <a:rPr lang="en-US" dirty="0"/>
              <a:t>We will continue to evaluate workflows before granting permission to these nodes </a:t>
            </a:r>
          </a:p>
          <a:p>
            <a:pPr lvl="2"/>
            <a:r>
              <a:rPr lang="en-US" dirty="0"/>
              <a:t>Ensures that the nodes are being properly used</a:t>
            </a:r>
          </a:p>
          <a:p>
            <a:pPr lvl="2"/>
            <a:r>
              <a:rPr lang="en-US" dirty="0"/>
              <a:t>Ensures that users understand the difference in architecture </a:t>
            </a:r>
          </a:p>
          <a:p>
            <a:pPr lvl="1"/>
            <a:r>
              <a:rPr lang="en-US" dirty="0"/>
              <a:t>Preference will be given to users who need the hardware </a:t>
            </a:r>
          </a:p>
          <a:p>
            <a:r>
              <a:rPr lang="en-US" dirty="0"/>
              <a:t>Given our constraint of 2 nodes, we are considering utilizing </a:t>
            </a:r>
            <a:r>
              <a:rPr lang="en-US" b="0" i="0" dirty="0">
                <a:solidFill>
                  <a:srgbClr val="1A1A1A"/>
                </a:solidFill>
                <a:effectLst/>
                <a:latin typeface="NVIDIA-NALA"/>
              </a:rPr>
              <a:t>Multi-Instance GPU (MIG) to split the GPU in half on one of the nodes.</a:t>
            </a:r>
          </a:p>
          <a:p>
            <a:pPr lvl="1"/>
            <a:r>
              <a:rPr lang="en-US" dirty="0"/>
              <a:t>Allows quick access to resources for prototyping and testing purposes </a:t>
            </a:r>
          </a:p>
          <a:p>
            <a:pPr lvl="1"/>
            <a:r>
              <a:rPr lang="en-US" dirty="0"/>
              <a:t>We found that most users would continue to benefit from the GH200 architecture, even if they had half the GPU resources. 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74F9E-805C-A8CE-DC34-188F2F052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F1F996-1819-895E-589E-1FD7758A5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001600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21042</TotalTime>
  <Words>690</Words>
  <Application>Microsoft Macintosh PowerPoint</Application>
  <PresentationFormat>Widescreen</PresentationFormat>
  <Paragraphs>91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Aptos</vt:lpstr>
      <vt:lpstr>Aptos Display</vt:lpstr>
      <vt:lpstr>Arial</vt:lpstr>
      <vt:lpstr>Arial Black</vt:lpstr>
      <vt:lpstr>Calibri</vt:lpstr>
      <vt:lpstr>Century Gothic</vt:lpstr>
      <vt:lpstr>NVIDIA Sans</vt:lpstr>
      <vt:lpstr>NVIDIA-NALA</vt:lpstr>
      <vt:lpstr>CUB Content </vt:lpstr>
      <vt:lpstr>Custom Design</vt:lpstr>
      <vt:lpstr>Deploying and Utilizing the NVIDIA Grace Hopper Superchip: The CU Boulder Research Computing Experience </vt:lpstr>
      <vt:lpstr>Deploying and Utilizing the NVIDIA Grace Hopper Superchip: The CU Boulder Research Computing Experience </vt:lpstr>
      <vt:lpstr>Session Overview </vt:lpstr>
      <vt:lpstr>GH200 architecture overview</vt:lpstr>
      <vt:lpstr>Specifications for our 2 GH200 nodes</vt:lpstr>
      <vt:lpstr>GH200 software stack</vt:lpstr>
      <vt:lpstr>Beta testing phase</vt:lpstr>
      <vt:lpstr>Successful use cases </vt:lpstr>
      <vt:lpstr>Potential future directions </vt:lpstr>
      <vt:lpstr>How can you run on the GH200s?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62</cp:revision>
  <dcterms:created xsi:type="dcterms:W3CDTF">2023-01-13T17:07:22Z</dcterms:created>
  <dcterms:modified xsi:type="dcterms:W3CDTF">2025-05-06T17:03:37Z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